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1"/>
  </p:notesMasterIdLst>
  <p:sldIdLst>
    <p:sldId id="285" r:id="rId2"/>
    <p:sldId id="286" r:id="rId3"/>
    <p:sldId id="287" r:id="rId4"/>
    <p:sldId id="289" r:id="rId5"/>
    <p:sldId id="290" r:id="rId6"/>
    <p:sldId id="291" r:id="rId7"/>
    <p:sldId id="292" r:id="rId8"/>
    <p:sldId id="293" r:id="rId9"/>
    <p:sldId id="294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7" userDrawn="1">
          <p15:clr>
            <a:srgbClr val="A4A3A4"/>
          </p15:clr>
        </p15:guide>
        <p15:guide id="2" pos="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D2975"/>
    <a:srgbClr val="0A0A94"/>
    <a:srgbClr val="0C0CAC"/>
    <a:srgbClr val="1D41D5"/>
    <a:srgbClr val="301DE7"/>
    <a:srgbClr val="FFCCFF"/>
    <a:srgbClr val="FF99FF"/>
    <a:srgbClr val="F0D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444" y="96"/>
      </p:cViewPr>
      <p:guideLst>
        <p:guide orient="horz" pos="2177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85BBA-4173-4007-A17F-C3435E2B1B46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9F2C1-3C63-4283-8FA8-986849427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72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9F2C1-3C63-4283-8FA8-986849427FA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1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-104775" y="6547929"/>
            <a:ext cx="46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241DDF7-BB86-4CA1-A0B9-1255D3490715}" type="slidenum">
              <a:rPr lang="en-US" altLang="zh-CN" sz="1400" b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 descr="图片包含 图形用户界面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76226" y="2308556"/>
            <a:ext cx="6096016" cy="4689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主标题可以分行写（微软雅黑</a:t>
            </a:r>
            <a:r>
              <a:rPr lang="en-US" altLang="zh-CN" dirty="0"/>
              <a:t>28</a:t>
            </a:r>
            <a:r>
              <a:rPr lang="zh-CN" altLang="en-US" dirty="0"/>
              <a:t>号字）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76226" y="3066100"/>
            <a:ext cx="3781424" cy="362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>
                <a:sym typeface="+mn-ea"/>
              </a:rPr>
              <a:t>副标题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日期（微软雅黑</a:t>
            </a:r>
            <a:r>
              <a:rPr lang="en-US" altLang="zh-CN" dirty="0">
                <a:sym typeface="+mn-ea"/>
              </a:rPr>
              <a:t>20</a:t>
            </a:r>
            <a:r>
              <a:rPr lang="zh-CN" altLang="en-US" dirty="0">
                <a:sym typeface="+mn-ea"/>
              </a:rPr>
              <a:t>号字）</a:t>
            </a:r>
            <a:endParaRPr lang="zh-CN" altLang="en-US" dirty="0"/>
          </a:p>
        </p:txBody>
      </p:sp>
      <p:pic>
        <p:nvPicPr>
          <p:cNvPr id="5" name="图片 4" descr="图片 4"/>
          <p:cNvPicPr>
            <a:picLocks noChangeAspect="1"/>
          </p:cNvPicPr>
          <p:nvPr userDrawn="1"/>
        </p:nvPicPr>
        <p:blipFill>
          <a:blip r:embed="rId3"/>
          <a:srcRect b="22274"/>
          <a:stretch>
            <a:fillRect/>
          </a:stretch>
        </p:blipFill>
        <p:spPr>
          <a:xfrm>
            <a:off x="6406" y="2488890"/>
            <a:ext cx="6096015" cy="5772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应用程序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4361" y="901811"/>
            <a:ext cx="12030964" cy="5643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正文（</a:t>
            </a:r>
            <a:r>
              <a:rPr lang="en-US" altLang="zh-CN" dirty="0"/>
              <a:t>14-16</a:t>
            </a:r>
            <a:r>
              <a:rPr lang="zh-CN" altLang="en-US" dirty="0"/>
              <a:t>号字之间，不小于</a:t>
            </a:r>
            <a:r>
              <a:rPr lang="en-US" altLang="zh-CN" dirty="0"/>
              <a:t>14</a:t>
            </a:r>
            <a:r>
              <a:rPr lang="zh-CN" altLang="en-US" dirty="0"/>
              <a:t>号字）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sz="quarter" idx="10" hasCustomPrompt="1"/>
          </p:nvPr>
        </p:nvSpPr>
        <p:spPr>
          <a:xfrm>
            <a:off x="94361" y="500779"/>
            <a:ext cx="8914932" cy="353093"/>
          </a:xfrm>
          <a:prstGeom prst="rect">
            <a:avLst/>
          </a:prstGeom>
        </p:spPr>
        <p:txBody>
          <a:bodyPr anchor="ctr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5pPr>
          </a:lstStyle>
          <a:p>
            <a:r>
              <a:rPr lang="zh-CN" altLang="en-US" dirty="0"/>
              <a:t>副标题（微软雅黑 </a:t>
            </a:r>
            <a:r>
              <a:rPr lang="en-US" altLang="zh-CN" dirty="0"/>
              <a:t>18</a:t>
            </a:r>
            <a:r>
              <a:rPr lang="zh-CN" altLang="en-US" dirty="0"/>
              <a:t>号字）</a:t>
            </a:r>
            <a:endParaRPr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94361" y="80697"/>
            <a:ext cx="8914932" cy="35309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主标题（微软雅黑 </a:t>
            </a:r>
            <a:r>
              <a:rPr lang="en-US" altLang="zh-CN" dirty="0"/>
              <a:t>24</a:t>
            </a:r>
            <a:r>
              <a:rPr lang="zh-CN" altLang="en-US" dirty="0"/>
              <a:t>号字）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-104775" y="6547929"/>
            <a:ext cx="46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241DDF7-BB86-4CA1-A0B9-1255D3490715}" type="slidenum">
              <a:rPr lang="en-US" altLang="zh-CN" sz="1400" b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2（复制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-104775" y="6547929"/>
            <a:ext cx="46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241DDF7-BB86-4CA1-A0B9-1255D3490715}" type="slidenum">
              <a:rPr lang="en-US" altLang="zh-CN" sz="1400" b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-104775" y="6547929"/>
            <a:ext cx="46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241DDF7-BB86-4CA1-A0B9-1255D3490715}" type="slidenum">
              <a:rPr lang="en-US" altLang="zh-CN" sz="1400" b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5524314"/>
            <a:ext cx="12192000" cy="1333686"/>
          </a:xfrm>
          <a:prstGeom prst="rect">
            <a:avLst/>
          </a:prstGeom>
        </p:spPr>
      </p:pic>
      <p:pic>
        <p:nvPicPr>
          <p:cNvPr id="17" name="图片 16" descr="ppt_画板 1 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0" y="37914"/>
            <a:ext cx="12205652" cy="685673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 descr="/Users/zhaoyuntong/Library/Containers/com.kingsoft.wpsoffice.mac/Data/tmp/picturecompress_20240419192629/output_1.pngoutput_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815851" y="6137450"/>
            <a:ext cx="1237419" cy="679863"/>
          </a:xfrm>
          <a:prstGeom prst="rect">
            <a:avLst/>
          </a:prstGeom>
        </p:spPr>
      </p:pic>
      <p:pic>
        <p:nvPicPr>
          <p:cNvPr id="16" name="图片 15" descr="/Users/zhaoyuntong/Library/Containers/com.kingsoft.wpsoffice.mac/Data/tmp/picturecompress_20240419192601/output_1.pngoutput_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379505" y="5856547"/>
            <a:ext cx="1578949" cy="9937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81409" y="143467"/>
            <a:ext cx="1810591" cy="623096"/>
          </a:xfrm>
          <a:prstGeom prst="rect">
            <a:avLst/>
          </a:prstGeom>
        </p:spPr>
      </p:pic>
      <p:pic>
        <p:nvPicPr>
          <p:cNvPr id="15" name="图片 14" descr="ppt_画板 1 副本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 rot="10800000" flipH="1">
            <a:off x="13652" y="1270"/>
            <a:ext cx="12192000" cy="68567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7E67571-6171-6000-6D0B-7D87B311C05F}"/>
              </a:ext>
            </a:extLst>
          </p:cNvPr>
          <p:cNvSpPr txBox="1"/>
          <p:nvPr userDrawn="1"/>
        </p:nvSpPr>
        <p:spPr>
          <a:xfrm>
            <a:off x="11663735" y="6495889"/>
            <a:ext cx="46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241DDF7-BB86-4CA1-A0B9-1255D3490715}" type="slidenum">
              <a:rPr lang="en-US" altLang="zh-CN" sz="1400" b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1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 userDrawn="1"/>
        </p:nvSpPr>
        <p:spPr>
          <a:xfrm>
            <a:off x="-104775" y="6547929"/>
            <a:ext cx="46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241DDF7-BB86-4CA1-A0B9-1255D3490715}" type="slidenum">
              <a:rPr lang="en-US" altLang="zh-CN" sz="1400" b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 descr="图片包含 应用程序&#10;&#10;描述已自动生成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562280"/>
            <a:ext cx="12192000" cy="19714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="ctr"/>
          <a:lstStyle/>
          <a:p>
            <a:pPr marL="53975" algn="ctr">
              <a:lnSpc>
                <a:spcPct val="110000"/>
              </a:lnSpc>
              <a:spcBef>
                <a:spcPts val="140"/>
              </a:spcBef>
              <a:tabLst>
                <a:tab pos="9566275" algn="l"/>
              </a:tabLst>
            </a:pPr>
            <a:r>
              <a:rPr lang="zh-CN" altLang="en-US" sz="5400" b="1" spc="-7" dirty="0" smtClean="0">
                <a:solidFill>
                  <a:schemeClr val="bg1"/>
                </a:solidFill>
                <a:uFill>
                  <a:solidFill>
                    <a:srgbClr val="8B7864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【真味道】打破必售限制 全面铺货</a:t>
            </a:r>
            <a:endParaRPr lang="zh-CN" altLang="en-US" sz="5400" b="1" spc="-7" dirty="0">
              <a:solidFill>
                <a:schemeClr val="bg1"/>
              </a:solidFill>
              <a:uFill>
                <a:solidFill>
                  <a:srgbClr val="8B7864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92456" y="3566440"/>
            <a:ext cx="7193945" cy="3242195"/>
            <a:chOff x="2829286" y="3821750"/>
            <a:chExt cx="7193945" cy="3242195"/>
          </a:xfrm>
        </p:grpSpPr>
        <p:pic>
          <p:nvPicPr>
            <p:cNvPr id="10" name="图片 9" descr="酸菜-袋-0415（黑色碗）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9286" y="4635000"/>
              <a:ext cx="2589530" cy="2160000"/>
            </a:xfrm>
            <a:prstGeom prst="rect">
              <a:avLst/>
            </a:prstGeom>
          </p:spPr>
        </p:pic>
        <p:pic>
          <p:nvPicPr>
            <p:cNvPr id="9" name="图片 8" descr="经典桶-45度正面-酸菜--特殊包料-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4444535" y="4177800"/>
              <a:ext cx="2581334" cy="2617200"/>
            </a:xfrm>
            <a:prstGeom prst="rect">
              <a:avLst/>
            </a:prstGeom>
          </p:spPr>
        </p:pic>
        <p:pic>
          <p:nvPicPr>
            <p:cNvPr id="11" name="图片 10" descr="5包正面-酸菜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821750"/>
              <a:ext cx="3927231" cy="3242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73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" y="31504"/>
            <a:ext cx="8139543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真味道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】7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月达成进度</a:t>
            </a:r>
            <a:endParaRPr lang="zh-CN" altLang="en-US" sz="1600" dirty="0">
              <a:solidFill>
                <a:srgbClr val="0000FF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089592"/>
              </p:ext>
            </p:extLst>
          </p:nvPr>
        </p:nvGraphicFramePr>
        <p:xfrm>
          <a:off x="134817" y="562707"/>
          <a:ext cx="11922366" cy="6016686"/>
        </p:xfrm>
        <a:graphic>
          <a:graphicData uri="http://schemas.openxmlformats.org/drawingml/2006/table">
            <a:tbl>
              <a:tblPr/>
              <a:tblGrid>
                <a:gridCol w="647469">
                  <a:extLst>
                    <a:ext uri="{9D8B030D-6E8A-4147-A177-3AD203B41FA5}">
                      <a16:colId xmlns:a16="http://schemas.microsoft.com/office/drawing/2014/main" val="2058554671"/>
                    </a:ext>
                  </a:extLst>
                </a:gridCol>
                <a:gridCol w="647469">
                  <a:extLst>
                    <a:ext uri="{9D8B030D-6E8A-4147-A177-3AD203B41FA5}">
                      <a16:colId xmlns:a16="http://schemas.microsoft.com/office/drawing/2014/main" val="293866422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1443809864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2382170680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2291000849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831298384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3250158947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428145189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2815225304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3248257608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993719565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1721842036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3623028098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2424177899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3867173217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3443966448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1842175148"/>
                    </a:ext>
                  </a:extLst>
                </a:gridCol>
                <a:gridCol w="424203">
                  <a:extLst>
                    <a:ext uri="{9D8B030D-6E8A-4147-A177-3AD203B41FA5}">
                      <a16:colId xmlns:a16="http://schemas.microsoft.com/office/drawing/2014/main" val="2489377524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1467819122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4232030193"/>
                    </a:ext>
                  </a:extLst>
                </a:gridCol>
                <a:gridCol w="401878">
                  <a:extLst>
                    <a:ext uri="{9D8B030D-6E8A-4147-A177-3AD203B41FA5}">
                      <a16:colId xmlns:a16="http://schemas.microsoft.com/office/drawing/2014/main" val="2659118876"/>
                    </a:ext>
                  </a:extLst>
                </a:gridCol>
                <a:gridCol w="424203">
                  <a:extLst>
                    <a:ext uri="{9D8B030D-6E8A-4147-A177-3AD203B41FA5}">
                      <a16:colId xmlns:a16="http://schemas.microsoft.com/office/drawing/2014/main" val="3118216854"/>
                    </a:ext>
                  </a:extLst>
                </a:gridCol>
                <a:gridCol w="424203">
                  <a:extLst>
                    <a:ext uri="{9D8B030D-6E8A-4147-A177-3AD203B41FA5}">
                      <a16:colId xmlns:a16="http://schemas.microsoft.com/office/drawing/2014/main" val="1564130427"/>
                    </a:ext>
                  </a:extLst>
                </a:gridCol>
                <a:gridCol w="424203">
                  <a:extLst>
                    <a:ext uri="{9D8B030D-6E8A-4147-A177-3AD203B41FA5}">
                      <a16:colId xmlns:a16="http://schemas.microsoft.com/office/drawing/2014/main" val="1531408067"/>
                    </a:ext>
                  </a:extLst>
                </a:gridCol>
                <a:gridCol w="424203">
                  <a:extLst>
                    <a:ext uri="{9D8B030D-6E8A-4147-A177-3AD203B41FA5}">
                      <a16:colId xmlns:a16="http://schemas.microsoft.com/office/drawing/2014/main" val="1703073573"/>
                    </a:ext>
                  </a:extLst>
                </a:gridCol>
                <a:gridCol w="424203">
                  <a:extLst>
                    <a:ext uri="{9D8B030D-6E8A-4147-A177-3AD203B41FA5}">
                      <a16:colId xmlns:a16="http://schemas.microsoft.com/office/drawing/2014/main" val="2982287663"/>
                    </a:ext>
                  </a:extLst>
                </a:gridCol>
                <a:gridCol w="424203">
                  <a:extLst>
                    <a:ext uri="{9D8B030D-6E8A-4147-A177-3AD203B41FA5}">
                      <a16:colId xmlns:a16="http://schemas.microsoft.com/office/drawing/2014/main" val="1430154236"/>
                    </a:ext>
                  </a:extLst>
                </a:gridCol>
                <a:gridCol w="424203">
                  <a:extLst>
                    <a:ext uri="{9D8B030D-6E8A-4147-A177-3AD203B41FA5}">
                      <a16:colId xmlns:a16="http://schemas.microsoft.com/office/drawing/2014/main" val="2057228809"/>
                    </a:ext>
                  </a:extLst>
                </a:gridCol>
              </a:tblGrid>
              <a:tr h="170541"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</a:t>
                      </a:r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真味道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出货检视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月销量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月销量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b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经典</a:t>
                      </a:r>
                      <a:b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对应口味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规格结构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口味结构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渗透率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实盘库存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411585"/>
                  </a:ext>
                </a:extLst>
              </a:tr>
              <a:tr h="17054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销量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桶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单袋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五包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红牛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香辣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酸菜</a:t>
                      </a:r>
                      <a:b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袋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桶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6.30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7.31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库存差</a:t>
                      </a:r>
                      <a:b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/7</a:t>
                      </a:r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月目标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库存占比</a:t>
                      </a:r>
                      <a:b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月目标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销量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111128"/>
                  </a:ext>
                </a:extLst>
              </a:tr>
              <a:tr h="17054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红牛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香辣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酸菜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红牛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香辣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酸菜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85874"/>
                  </a:ext>
                </a:extLst>
              </a:tr>
              <a:tr h="170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黑龙江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19.2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51.9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25.2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14.1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250069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宾县外埠所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998515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</a:t>
                      </a:r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282907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哈尔滨城区北所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004841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哈尔滨综合东所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761338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哈尔滨综合西所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401262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哈尔滨综合中所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36328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五常外埠所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574485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6.2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14.5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8.0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10.6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679169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鹤岗城区所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63731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鸡西城区所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192117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佳木斯城区所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402339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牡丹江城区所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059685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七台河外埠所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002966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双鸭山城区所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181937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双鸭山外埠所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557896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4.8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9.6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12.4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5.4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2175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海拉尔城区所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064024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呼盟外埠所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775421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龙江外埠所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35641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齐齐哈尔城区所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326893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兴安外埠所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3.7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990733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11.4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5.8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8.5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15.5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763717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大庆城区东所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72022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大庆城区西所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466885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海伦外埠所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219968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绥化城区所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05269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伊春外埠所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067137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肇东外埠所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73901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12.4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6.1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17.6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44509"/>
                  </a:ext>
                </a:extLst>
              </a:tr>
              <a:tr h="1705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黑龙电商组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DY)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黑龙电商所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DY)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529999"/>
                  </a:ext>
                </a:extLst>
              </a:tr>
              <a:tr h="1627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黑龙电商组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DY)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7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 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61%</a:t>
                      </a:r>
                    </a:p>
                  </a:txBody>
                  <a:tcPr marL="4932" marR="4932" marT="4932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200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1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" y="31504"/>
            <a:ext cx="8139543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真味道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】7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异常客户检视</a:t>
            </a:r>
            <a:endParaRPr lang="zh-CN" sz="1600" dirty="0">
              <a:solidFill>
                <a:srgbClr val="0000FF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27257" y="5864464"/>
            <a:ext cx="1764000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&lt;20%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9701"/>
              </p:ext>
            </p:extLst>
          </p:nvPr>
        </p:nvGraphicFramePr>
        <p:xfrm>
          <a:off x="305176" y="884841"/>
          <a:ext cx="11581649" cy="4979623"/>
        </p:xfrm>
        <a:graphic>
          <a:graphicData uri="http://schemas.openxmlformats.org/drawingml/2006/table">
            <a:tbl>
              <a:tblPr/>
              <a:tblGrid>
                <a:gridCol w="596862">
                  <a:extLst>
                    <a:ext uri="{9D8B030D-6E8A-4147-A177-3AD203B41FA5}">
                      <a16:colId xmlns:a16="http://schemas.microsoft.com/office/drawing/2014/main" val="3214826969"/>
                    </a:ext>
                  </a:extLst>
                </a:gridCol>
                <a:gridCol w="1130227">
                  <a:extLst>
                    <a:ext uri="{9D8B030D-6E8A-4147-A177-3AD203B41FA5}">
                      <a16:colId xmlns:a16="http://schemas.microsoft.com/office/drawing/2014/main" val="2387265046"/>
                    </a:ext>
                  </a:extLst>
                </a:gridCol>
                <a:gridCol w="1130227">
                  <a:extLst>
                    <a:ext uri="{9D8B030D-6E8A-4147-A177-3AD203B41FA5}">
                      <a16:colId xmlns:a16="http://schemas.microsoft.com/office/drawing/2014/main" val="1861164420"/>
                    </a:ext>
                  </a:extLst>
                </a:gridCol>
                <a:gridCol w="1130227">
                  <a:extLst>
                    <a:ext uri="{9D8B030D-6E8A-4147-A177-3AD203B41FA5}">
                      <a16:colId xmlns:a16="http://schemas.microsoft.com/office/drawing/2014/main" val="3971376741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4222263396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3096316574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3377897725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3661177160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466634908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1973014555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2342582567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3864722286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802409551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1267396053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843030342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3946710997"/>
                    </a:ext>
                  </a:extLst>
                </a:gridCol>
                <a:gridCol w="584162">
                  <a:extLst>
                    <a:ext uri="{9D8B030D-6E8A-4147-A177-3AD203B41FA5}">
                      <a16:colId xmlns:a16="http://schemas.microsoft.com/office/drawing/2014/main" val="3285920504"/>
                    </a:ext>
                  </a:extLst>
                </a:gridCol>
              </a:tblGrid>
              <a:tr h="2138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达成排名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客户名称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营业所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营业部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真味道销量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占比经典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口味别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渗透率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72558"/>
                  </a:ext>
                </a:extLst>
              </a:tr>
              <a:tr h="2138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销量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酸菜占比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袋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桶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017054"/>
                  </a:ext>
                </a:extLst>
              </a:tr>
              <a:tr h="3752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进货量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红牛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酸菜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香辣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020813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依安桐哲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海伦外埠所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113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430022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宁安铭达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牡丹江城区所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685980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双鸭山英洲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双鸭山城区所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337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885453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绥化正祥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绥化城区所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437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409120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桦南方华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七台河外埠所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237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346011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南岔奋斗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伊春外埠所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343118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大同力运丰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肇东外埠所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725851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漠河慧民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兴安外埠所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306969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青冈晓雨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大庆城区西所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023098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洪亮经贸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五常外埠所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143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6886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牡市辉煌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牡丹江城区所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539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29302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大庆联家优选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大庆城区西所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239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93660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宾县龙兴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宾县外埠所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762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189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451535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萝北民生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鹤岗城区所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243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243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142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331176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克东盈利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海伦外埠所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121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129273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木兰新小合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宾县外埠所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453327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满洲万泰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呼盟外埠所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592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777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399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207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261522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齐市昌庆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齐齐哈尔城区所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669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641116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同江晏伊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双鸭山外埠所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109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586464"/>
                  </a:ext>
                </a:extLst>
              </a:tr>
              <a:tr h="2088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嫩江鑫宇新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兴安外埠所</a:t>
                      </a:r>
                    </a:p>
                  </a:txBody>
                  <a:tcPr marL="8295" marR="8295" marT="82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455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547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203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130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8295" marR="8295" marT="82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993309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79342"/>
              </p:ext>
            </p:extLst>
          </p:nvPr>
        </p:nvGraphicFramePr>
        <p:xfrm>
          <a:off x="7212623" y="5872173"/>
          <a:ext cx="584162" cy="208829"/>
        </p:xfrm>
        <a:graphic>
          <a:graphicData uri="http://schemas.openxmlformats.org/drawingml/2006/table">
            <a:tbl>
              <a:tblPr/>
              <a:tblGrid>
                <a:gridCol w="584162">
                  <a:extLst>
                    <a:ext uri="{9D8B030D-6E8A-4147-A177-3AD203B41FA5}">
                      <a16:colId xmlns:a16="http://schemas.microsoft.com/office/drawing/2014/main" val="3321406512"/>
                    </a:ext>
                  </a:extLst>
                </a:gridCol>
              </a:tblGrid>
              <a:tr h="208829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0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环比下降</a:t>
                      </a:r>
                      <a:endParaRPr lang="en-US" altLang="zh-CN" sz="1000" b="0" i="0" u="none" strike="noStrike" dirty="0" smtClean="0">
                        <a:solidFill>
                          <a:srgbClr val="9C000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295" marR="8295" marT="829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60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7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" y="31505"/>
            <a:ext cx="5456972" cy="459105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真味道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做法研讨</a:t>
            </a:r>
            <a:endParaRPr lang="zh-CN" altLang="en-US" sz="24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9332" y="591594"/>
            <a:ext cx="11533336" cy="767595"/>
          </a:xfrm>
          <a:prstGeom prst="roundRect">
            <a:avLst>
              <a:gd name="adj" fmla="val 85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做法</a:t>
            </a:r>
            <a:r>
              <a:rPr lang="zh-CN" altLang="en-US" sz="3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指引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29332" y="1388263"/>
            <a:ext cx="2520398" cy="538581"/>
          </a:xfrm>
          <a:prstGeom prst="roundRect">
            <a:avLst>
              <a:gd name="adj" fmla="val 85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2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936575" y="1389160"/>
            <a:ext cx="8926092" cy="537685"/>
          </a:xfrm>
          <a:prstGeom prst="roundRect">
            <a:avLst>
              <a:gd name="adj" fmla="val 85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2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满足消费需求  补</a:t>
            </a:r>
            <a:r>
              <a:rPr lang="en-US" altLang="zh-CN" sz="282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2.5/4</a:t>
            </a:r>
            <a:r>
              <a:rPr lang="zh-CN" altLang="en-US" sz="282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元价格带  堵</a:t>
            </a:r>
            <a:r>
              <a:rPr lang="en-US" altLang="zh-CN" sz="282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TY/BX</a:t>
            </a:r>
            <a:r>
              <a:rPr lang="zh-CN" altLang="en-US" sz="282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抢量</a:t>
            </a:r>
            <a:endParaRPr lang="en-US" altLang="zh-CN" sz="282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29332" y="1961793"/>
            <a:ext cx="2520398" cy="1404863"/>
          </a:xfrm>
          <a:prstGeom prst="roundRect">
            <a:avLst>
              <a:gd name="adj" fmla="val 364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38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经营目标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936576" y="1961794"/>
            <a:ext cx="8926091" cy="1404862"/>
          </a:xfrm>
          <a:prstGeom prst="roundRect">
            <a:avLst>
              <a:gd name="adj" fmla="val 8504"/>
            </a:avLst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26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936573" y="3456710"/>
            <a:ext cx="8926094" cy="3013569"/>
          </a:xfrm>
          <a:prstGeom prst="roundRect">
            <a:avLst>
              <a:gd name="adj" fmla="val 4732"/>
            </a:avLst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26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29332" y="3456710"/>
            <a:ext cx="2520398" cy="3013570"/>
          </a:xfrm>
          <a:prstGeom prst="roundRect">
            <a:avLst>
              <a:gd name="adj" fmla="val 364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做法</a:t>
            </a:r>
            <a:endParaRPr lang="zh-CN" altLang="en-US" sz="39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88351" y="3589813"/>
            <a:ext cx="9027795" cy="3268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①目标共识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 管理目标</a:t>
            </a:r>
            <a:r>
              <a:rPr lang="en-US" altLang="zh-CN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7.8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，管理达成</a:t>
            </a:r>
            <a:r>
              <a:rPr lang="en-US" altLang="zh-CN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，占比经典</a:t>
            </a:r>
            <a:r>
              <a:rPr lang="en-US" altLang="zh-CN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&gt;10%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②加速铺货：铺货打破必售限制，与经典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并陈并售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铺货≥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二阶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</a:t>
            </a:r>
            <a:r>
              <a:rPr lang="en-US" altLang="zh-CN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促销</a:t>
            </a:r>
            <a:r>
              <a:rPr lang="en-US" altLang="zh-CN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30+1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</a:t>
            </a:r>
            <a:r>
              <a:rPr lang="en-US" altLang="zh-CN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40/50;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与经典大位陈列 整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箱贩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售；</a:t>
            </a:r>
            <a:endParaRPr lang="en-US" altLang="zh-CN" sz="16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特通点逐一点检  并售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竞品抢占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上架 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SKU&gt;2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店；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社区电商全口味上架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坑位确保；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重点区域整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箱贩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售开展（呼盟外埠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/2-5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乡镇）；桶售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42/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袋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售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；列计划，有追踪；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③订单控管：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酸菜占比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n-US" altLang="zh-CN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，商圈出货标准：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600/2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800/3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600/4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400/5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五包动销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OT/MA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全面开档，常规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10.9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包；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竞争应对，遇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战则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战→</a:t>
            </a:r>
            <a:r>
              <a:rPr lang="en-US" altLang="zh-CN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元对标</a:t>
            </a:r>
            <a:endParaRPr lang="en-US" altLang="zh-CN" sz="16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808" y="181214"/>
            <a:ext cx="1818094" cy="1516446"/>
          </a:xfrm>
          <a:prstGeom prst="rect">
            <a:avLst/>
          </a:prstGeom>
        </p:spPr>
      </p:pic>
      <p:sp>
        <p:nvSpPr>
          <p:cNvPr id="15" name="TextBox 7"/>
          <p:cNvSpPr txBox="1"/>
          <p:nvPr/>
        </p:nvSpPr>
        <p:spPr>
          <a:xfrm>
            <a:off x="2866233" y="1915485"/>
            <a:ext cx="875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目标下宕 责任到所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区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人，责任到人！</a:t>
            </a:r>
            <a:endParaRPr lang="zh-CN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40310"/>
              </p:ext>
            </p:extLst>
          </p:nvPr>
        </p:nvGraphicFramePr>
        <p:xfrm>
          <a:off x="3013809" y="2240275"/>
          <a:ext cx="8776675" cy="1120352"/>
        </p:xfrm>
        <a:graphic>
          <a:graphicData uri="http://schemas.openxmlformats.org/drawingml/2006/table">
            <a:tbl>
              <a:tblPr/>
              <a:tblGrid>
                <a:gridCol w="1714033">
                  <a:extLst>
                    <a:ext uri="{9D8B030D-6E8A-4147-A177-3AD203B41FA5}">
                      <a16:colId xmlns:a16="http://schemas.microsoft.com/office/drawing/2014/main" val="351900178"/>
                    </a:ext>
                  </a:extLst>
                </a:gridCol>
                <a:gridCol w="1177107">
                  <a:extLst>
                    <a:ext uri="{9D8B030D-6E8A-4147-A177-3AD203B41FA5}">
                      <a16:colId xmlns:a16="http://schemas.microsoft.com/office/drawing/2014/main" val="3793953347"/>
                    </a:ext>
                  </a:extLst>
                </a:gridCol>
                <a:gridCol w="1177107">
                  <a:extLst>
                    <a:ext uri="{9D8B030D-6E8A-4147-A177-3AD203B41FA5}">
                      <a16:colId xmlns:a16="http://schemas.microsoft.com/office/drawing/2014/main" val="3797821315"/>
                    </a:ext>
                  </a:extLst>
                </a:gridCol>
                <a:gridCol w="1177107">
                  <a:extLst>
                    <a:ext uri="{9D8B030D-6E8A-4147-A177-3AD203B41FA5}">
                      <a16:colId xmlns:a16="http://schemas.microsoft.com/office/drawing/2014/main" val="3222615790"/>
                    </a:ext>
                  </a:extLst>
                </a:gridCol>
                <a:gridCol w="1177107">
                  <a:extLst>
                    <a:ext uri="{9D8B030D-6E8A-4147-A177-3AD203B41FA5}">
                      <a16:colId xmlns:a16="http://schemas.microsoft.com/office/drawing/2014/main" val="1840079452"/>
                    </a:ext>
                  </a:extLst>
                </a:gridCol>
                <a:gridCol w="1177107">
                  <a:extLst>
                    <a:ext uri="{9D8B030D-6E8A-4147-A177-3AD203B41FA5}">
                      <a16:colId xmlns:a16="http://schemas.microsoft.com/office/drawing/2014/main" val="2138026232"/>
                    </a:ext>
                  </a:extLst>
                </a:gridCol>
                <a:gridCol w="1177107">
                  <a:extLst>
                    <a:ext uri="{9D8B030D-6E8A-4147-A177-3AD203B41FA5}">
                      <a16:colId xmlns:a16="http://schemas.microsoft.com/office/drawing/2014/main" val="324695782"/>
                    </a:ext>
                  </a:extLst>
                </a:gridCol>
              </a:tblGrid>
              <a:tr h="28008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 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1AA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1AA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1AA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1AA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1AA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1AA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1A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85890"/>
                  </a:ext>
                </a:extLst>
              </a:tr>
              <a:tr h="28008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真味道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1AA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38511"/>
                  </a:ext>
                </a:extLst>
              </a:tr>
              <a:tr h="28008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真味道袋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1AA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5903"/>
                  </a:ext>
                </a:extLst>
              </a:tr>
              <a:tr h="28008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真味道桶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AA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495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6"/>
          <p:cNvSpPr txBox="1"/>
          <p:nvPr/>
        </p:nvSpPr>
        <p:spPr>
          <a:xfrm>
            <a:off x="1905" y="157285"/>
            <a:ext cx="12190730" cy="1195705"/>
          </a:xfrm>
          <a:prstGeom prst="rect">
            <a:avLst/>
          </a:prstGeom>
          <a:solidFill>
            <a:srgbClr val="F1D33D"/>
          </a:solidFill>
          <a:effectLst>
            <a:outerShdw blurRad="508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29044" tIns="64522" rIns="129044" bIns="64522" rtlCol="0" anchor="ctr">
            <a:noAutofit/>
          </a:bodyPr>
          <a:lstStyle>
            <a:defPPr>
              <a:defRPr lang="zh-CN"/>
            </a:defPPr>
            <a:lvl1pPr algn="ctr" defTabSz="456565">
              <a:spcBef>
                <a:spcPct val="0"/>
              </a:spcBef>
              <a:buNone/>
              <a:defRPr kumimoji="1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5400" dirty="0">
                <a:solidFill>
                  <a:schemeClr val="tx1"/>
                </a:solidFill>
              </a:rPr>
              <a:t>【</a:t>
            </a:r>
            <a:r>
              <a:rPr lang="zh-CN" altLang="en-US" sz="5400" dirty="0">
                <a:solidFill>
                  <a:schemeClr val="tx1"/>
                </a:solidFill>
              </a:rPr>
              <a:t>好汤面</a:t>
            </a:r>
            <a:r>
              <a:rPr lang="en-US" altLang="zh-CN" sz="5400" dirty="0" smtClean="0">
                <a:solidFill>
                  <a:schemeClr val="tx1"/>
                </a:solidFill>
              </a:rPr>
              <a:t>】-</a:t>
            </a:r>
            <a:r>
              <a:rPr lang="zh-CN" altLang="en-US" sz="4800" dirty="0"/>
              <a:t>提升</a:t>
            </a:r>
            <a:r>
              <a:rPr lang="zh-CN" altLang="en-US" sz="4800" dirty="0">
                <a:solidFill>
                  <a:srgbClr val="C00000"/>
                </a:solidFill>
                <a:sym typeface="+mn-ea"/>
              </a:rPr>
              <a:t>加权铺</a:t>
            </a:r>
            <a:r>
              <a:rPr lang="zh-CN" altLang="en-US" sz="4800" dirty="0" smtClean="0">
                <a:solidFill>
                  <a:srgbClr val="C00000"/>
                </a:solidFill>
                <a:sym typeface="+mn-ea"/>
              </a:rPr>
              <a:t>货 </a:t>
            </a:r>
            <a:r>
              <a:rPr sz="4800" dirty="0" err="1" smtClean="0">
                <a:solidFill>
                  <a:srgbClr val="C00000"/>
                </a:solidFill>
                <a:sym typeface="+mn-ea"/>
              </a:rPr>
              <a:t>精准</a:t>
            </a:r>
            <a:r>
              <a:rPr lang="zh-CN" sz="4800" dirty="0">
                <a:solidFill>
                  <a:srgbClr val="C00000"/>
                </a:solidFill>
                <a:sym typeface="+mn-ea"/>
              </a:rPr>
              <a:t>打压</a:t>
            </a:r>
            <a:r>
              <a:rPr sz="4800" dirty="0" smtClean="0"/>
              <a:t>THH</a:t>
            </a:r>
            <a:endParaRPr lang="en-US" altLang="en-US" sz="4800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" t="2814" r="1129" b="2985"/>
          <a:stretch/>
        </p:blipFill>
        <p:spPr>
          <a:xfrm>
            <a:off x="1904" y="1556238"/>
            <a:ext cx="12190095" cy="49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96366"/>
              </p:ext>
            </p:extLst>
          </p:nvPr>
        </p:nvGraphicFramePr>
        <p:xfrm>
          <a:off x="510442" y="1111193"/>
          <a:ext cx="11247366" cy="4638975"/>
        </p:xfrm>
        <a:graphic>
          <a:graphicData uri="http://schemas.openxmlformats.org/drawingml/2006/table">
            <a:tbl>
              <a:tblPr/>
              <a:tblGrid>
                <a:gridCol w="1425927">
                  <a:extLst>
                    <a:ext uri="{9D8B030D-6E8A-4147-A177-3AD203B41FA5}">
                      <a16:colId xmlns:a16="http://schemas.microsoft.com/office/drawing/2014/main" val="4128733808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1985559843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1874614012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2163231168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1830222132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996314108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1696906156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3578869740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3429342471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199976620"/>
                    </a:ext>
                  </a:extLst>
                </a:gridCol>
              </a:tblGrid>
              <a:tr h="42172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渠道</a:t>
                      </a:r>
                      <a:r>
                        <a:rPr lang="en-US" altLang="zh-CN" sz="1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好汤面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汤好喝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好汤面 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汤好喝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358"/>
                  </a:ext>
                </a:extLst>
              </a:tr>
              <a:tr h="421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04942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792839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TT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711054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02312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大卖场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946932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超市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13475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84688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连锁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512637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182411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276933"/>
                  </a:ext>
                </a:extLst>
              </a:tr>
            </a:tbl>
          </a:graphicData>
        </a:graphic>
      </p:graphicFrame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4966" y="129107"/>
            <a:ext cx="9395012" cy="365125"/>
          </a:xfrm>
        </p:spPr>
        <p:txBody>
          <a:bodyPr/>
          <a:lstStyle/>
          <a:p>
            <a:r>
              <a:rPr lang="zh-CN" altLang="en-US" dirty="0" smtClean="0"/>
              <a:t>【好汤面】本竞品渠道别加权铺货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9719481" y="2400964"/>
            <a:ext cx="787327" cy="359821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821450" y="2400963"/>
            <a:ext cx="787327" cy="359821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821450" y="4936078"/>
            <a:ext cx="787327" cy="359821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53596" y="2400962"/>
            <a:ext cx="787327" cy="3598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553642" y="5353378"/>
            <a:ext cx="787327" cy="3598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" y="31504"/>
            <a:ext cx="5456972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好汤面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】7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经营检视</a:t>
            </a:r>
            <a:endParaRPr lang="zh-CN" altLang="en-US" sz="24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786809"/>
              </p:ext>
            </p:extLst>
          </p:nvPr>
        </p:nvGraphicFramePr>
        <p:xfrm>
          <a:off x="299856" y="594697"/>
          <a:ext cx="11592288" cy="5955571"/>
        </p:xfrm>
        <a:graphic>
          <a:graphicData uri="http://schemas.openxmlformats.org/drawingml/2006/table">
            <a:tbl>
              <a:tblPr/>
              <a:tblGrid>
                <a:gridCol w="904956">
                  <a:extLst>
                    <a:ext uri="{9D8B030D-6E8A-4147-A177-3AD203B41FA5}">
                      <a16:colId xmlns:a16="http://schemas.microsoft.com/office/drawing/2014/main" val="533513171"/>
                    </a:ext>
                  </a:extLst>
                </a:gridCol>
                <a:gridCol w="904956">
                  <a:extLst>
                    <a:ext uri="{9D8B030D-6E8A-4147-A177-3AD203B41FA5}">
                      <a16:colId xmlns:a16="http://schemas.microsoft.com/office/drawing/2014/main" val="2996735832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3740287728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1551701561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3193860672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1698964579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1546375318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1234478549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2214616969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4164454925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2437882479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2368363214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1213044491"/>
                    </a:ext>
                  </a:extLst>
                </a:gridCol>
                <a:gridCol w="568056">
                  <a:extLst>
                    <a:ext uri="{9D8B030D-6E8A-4147-A177-3AD203B41FA5}">
                      <a16:colId xmlns:a16="http://schemas.microsoft.com/office/drawing/2014/main" val="1537051836"/>
                    </a:ext>
                  </a:extLst>
                </a:gridCol>
                <a:gridCol w="568056">
                  <a:extLst>
                    <a:ext uri="{9D8B030D-6E8A-4147-A177-3AD203B41FA5}">
                      <a16:colId xmlns:a16="http://schemas.microsoft.com/office/drawing/2014/main" val="2568384794"/>
                    </a:ext>
                  </a:extLst>
                </a:gridCol>
                <a:gridCol w="568056">
                  <a:extLst>
                    <a:ext uri="{9D8B030D-6E8A-4147-A177-3AD203B41FA5}">
                      <a16:colId xmlns:a16="http://schemas.microsoft.com/office/drawing/2014/main" val="2962649359"/>
                    </a:ext>
                  </a:extLst>
                </a:gridCol>
                <a:gridCol w="568056">
                  <a:extLst>
                    <a:ext uri="{9D8B030D-6E8A-4147-A177-3AD203B41FA5}">
                      <a16:colId xmlns:a16="http://schemas.microsoft.com/office/drawing/2014/main" val="2007587704"/>
                    </a:ext>
                  </a:extLst>
                </a:gridCol>
                <a:gridCol w="568056">
                  <a:extLst>
                    <a:ext uri="{9D8B030D-6E8A-4147-A177-3AD203B41FA5}">
                      <a16:colId xmlns:a16="http://schemas.microsoft.com/office/drawing/2014/main" val="4248557099"/>
                    </a:ext>
                  </a:extLst>
                </a:gridCol>
                <a:gridCol w="568056">
                  <a:extLst>
                    <a:ext uri="{9D8B030D-6E8A-4147-A177-3AD203B41FA5}">
                      <a16:colId xmlns:a16="http://schemas.microsoft.com/office/drawing/2014/main" val="517075002"/>
                    </a:ext>
                  </a:extLst>
                </a:gridCol>
                <a:gridCol w="531170">
                  <a:extLst>
                    <a:ext uri="{9D8B030D-6E8A-4147-A177-3AD203B41FA5}">
                      <a16:colId xmlns:a16="http://schemas.microsoft.com/office/drawing/2014/main" val="362087637"/>
                    </a:ext>
                  </a:extLst>
                </a:gridCol>
              </a:tblGrid>
              <a:tr h="17493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2407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商圈别销量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口味别占比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规格别占比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铺货率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4873"/>
                  </a:ext>
                </a:extLst>
              </a:tr>
              <a:tr h="1749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销量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1-2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3-5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老母鸡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猪骨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牛尾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桶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袋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袋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桶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12635"/>
                  </a:ext>
                </a:extLst>
              </a:tr>
              <a:tr h="1749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4677"/>
                  </a:ext>
                </a:extLst>
              </a:tr>
              <a:tr h="1749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黑龙江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23.7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28.2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9.6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10.5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60523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宾县外埠所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412764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248990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哈尔滨城区北所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226101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哈尔滨综合东所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02404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哈尔滨综合西所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856261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哈尔滨综合中所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90133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五常外埠所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331639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6.9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8.6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441361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鹤岗城区所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954916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鸡西城区所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425987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佳木斯城区所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41018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牡丹江城区所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68122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七台河外埠所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296505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双鸭山城区所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063617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双鸭山外埠所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732621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6.3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821898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海拉尔城区所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123541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呼盟外埠所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864534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龙江外埠所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16470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齐齐哈尔城区所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171342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兴安外埠所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53407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6.3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26989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大庆城区东所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641087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大庆城区西所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79913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海伦外埠所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52902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绥化城区所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85014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伊春外埠所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534438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肇东外埠所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5738"/>
                  </a:ext>
                </a:extLst>
              </a:tr>
              <a:tr h="1749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黑中营业部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07669"/>
                  </a:ext>
                </a:extLst>
              </a:tr>
              <a:tr h="1828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黑龙电商组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DY)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黑龙电商所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DY)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 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5810" marR="5810" marT="581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32918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81353" y="4053254"/>
            <a:ext cx="11619584" cy="246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1353" y="5990493"/>
            <a:ext cx="11619584" cy="246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4966" y="120852"/>
            <a:ext cx="9395012" cy="365125"/>
          </a:xfrm>
        </p:spPr>
        <p:txBody>
          <a:bodyPr/>
          <a:lstStyle/>
          <a:p>
            <a:r>
              <a:rPr lang="zh-CN" altLang="en-US" dirty="0" smtClean="0"/>
              <a:t>【好汤面】</a:t>
            </a:r>
            <a:r>
              <a:rPr lang="en-US" altLang="zh-CN" dirty="0" smtClean="0"/>
              <a:t>7</a:t>
            </a:r>
            <a:r>
              <a:rPr lang="zh-CN" altLang="en-US" dirty="0" smtClean="0"/>
              <a:t>月达成落差客户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68864"/>
              </p:ext>
            </p:extLst>
          </p:nvPr>
        </p:nvGraphicFramePr>
        <p:xfrm>
          <a:off x="933933" y="905605"/>
          <a:ext cx="10324134" cy="5064371"/>
        </p:xfrm>
        <a:graphic>
          <a:graphicData uri="http://schemas.openxmlformats.org/drawingml/2006/table">
            <a:tbl>
              <a:tblPr/>
              <a:tblGrid>
                <a:gridCol w="541291">
                  <a:extLst>
                    <a:ext uri="{9D8B030D-6E8A-4147-A177-3AD203B41FA5}">
                      <a16:colId xmlns:a16="http://schemas.microsoft.com/office/drawing/2014/main" val="3036214944"/>
                    </a:ext>
                  </a:extLst>
                </a:gridCol>
                <a:gridCol w="1122187">
                  <a:extLst>
                    <a:ext uri="{9D8B030D-6E8A-4147-A177-3AD203B41FA5}">
                      <a16:colId xmlns:a16="http://schemas.microsoft.com/office/drawing/2014/main" val="899436766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258922769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26044043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942544805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2484298559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3715140476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979764414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1804826668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1865212782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4216845745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3883133186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2800938175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2624963445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1775627474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1039970612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2631072384"/>
                    </a:ext>
                  </a:extLst>
                </a:gridCol>
                <a:gridCol w="541291">
                  <a:extLst>
                    <a:ext uri="{9D8B030D-6E8A-4147-A177-3AD203B41FA5}">
                      <a16:colId xmlns:a16="http://schemas.microsoft.com/office/drawing/2014/main" val="934780109"/>
                    </a:ext>
                  </a:extLst>
                </a:gridCol>
              </a:tblGrid>
              <a:tr h="2220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本月出货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铺货率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107737"/>
                  </a:ext>
                </a:extLst>
              </a:tr>
              <a:tr h="1799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经典桶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经典袋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好汤面整体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老母鸡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牛尾汤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20390"/>
                  </a:ext>
                </a:extLst>
              </a:tr>
              <a:tr h="2220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73733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嫩江鑫宇新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096943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望奎坤海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6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58405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杜蒙悍菲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6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366986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木兰新小合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400309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肇州鑫中旺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349067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海伦和佳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995371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克东盈利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305138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绥芬万泽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7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051029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虎林鹭宏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107450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富锦金铭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272538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肇源金康源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911153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齐市昌庆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498924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七台顺阳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14191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萝北民生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9B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952424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西旗跃腾达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097039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安达宇涵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A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008511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南岔奋斗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7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046996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洪亮经贸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AF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6E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183537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红岗萌华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9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367767"/>
                  </a:ext>
                </a:extLst>
              </a:tr>
              <a:tr h="2220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桦川日盈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6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414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" y="31505"/>
            <a:ext cx="5456972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好汤面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做法研讨</a:t>
            </a:r>
            <a:endParaRPr lang="zh-CN" altLang="en-US" sz="24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9332" y="591594"/>
            <a:ext cx="11533336" cy="767595"/>
          </a:xfrm>
          <a:prstGeom prst="roundRect">
            <a:avLst>
              <a:gd name="adj" fmla="val 8504"/>
            </a:avLst>
          </a:prstGeom>
          <a:solidFill>
            <a:srgbClr val="F1D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5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做法</a:t>
            </a:r>
            <a:r>
              <a:rPr lang="zh-CN" altLang="en-US" sz="395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指引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29332" y="1388263"/>
            <a:ext cx="2520398" cy="538581"/>
          </a:xfrm>
          <a:prstGeom prst="roundRect">
            <a:avLst>
              <a:gd name="adj" fmla="val 8504"/>
            </a:avLst>
          </a:prstGeom>
          <a:solidFill>
            <a:srgbClr val="F1D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2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282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936575" y="1389160"/>
            <a:ext cx="8926092" cy="537685"/>
          </a:xfrm>
          <a:prstGeom prst="roundRect">
            <a:avLst>
              <a:gd name="adj" fmla="val 8504"/>
            </a:avLst>
          </a:prstGeom>
          <a:solidFill>
            <a:srgbClr val="F1D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2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提升加权铺货 精准打压</a:t>
            </a:r>
            <a:r>
              <a:rPr lang="en-US" altLang="zh-CN" sz="282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THH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29332" y="1961793"/>
            <a:ext cx="2520398" cy="1658757"/>
          </a:xfrm>
          <a:prstGeom prst="roundRect">
            <a:avLst>
              <a:gd name="adj" fmla="val 3642"/>
            </a:avLst>
          </a:prstGeom>
          <a:solidFill>
            <a:srgbClr val="F1D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385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经营目标</a:t>
            </a:r>
            <a:endParaRPr lang="zh-CN" altLang="en-US" sz="338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936576" y="1961793"/>
            <a:ext cx="8926091" cy="1658757"/>
          </a:xfrm>
          <a:prstGeom prst="roundRect">
            <a:avLst>
              <a:gd name="adj" fmla="val 8504"/>
            </a:avLst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26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52137" y="1974307"/>
            <a:ext cx="8910530" cy="39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7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r>
              <a:rPr lang="zh-CN" altLang="en-US" sz="197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级持续扩大铺货</a:t>
            </a:r>
            <a:r>
              <a:rPr lang="en-US" altLang="zh-CN" sz="197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97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对标汤好喝</a:t>
            </a:r>
            <a:r>
              <a:rPr lang="en-US" altLang="zh-CN" sz="1975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975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7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sz="197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97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TOP251</a:t>
            </a:r>
            <a:r>
              <a:rPr lang="zh-CN" altLang="en-US" sz="197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197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97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铺</a:t>
            </a:r>
            <a:r>
              <a:rPr lang="zh-CN" altLang="en-US" sz="1975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货！</a:t>
            </a:r>
            <a:endParaRPr lang="en-US" altLang="zh-CN" sz="1975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936573" y="3673423"/>
            <a:ext cx="8926094" cy="2796856"/>
          </a:xfrm>
          <a:prstGeom prst="roundRect">
            <a:avLst>
              <a:gd name="adj" fmla="val 4732"/>
            </a:avLst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26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29332" y="3655500"/>
            <a:ext cx="2520398" cy="2814779"/>
          </a:xfrm>
          <a:prstGeom prst="roundRect">
            <a:avLst>
              <a:gd name="adj" fmla="val 3642"/>
            </a:avLst>
          </a:prstGeom>
          <a:solidFill>
            <a:srgbClr val="F1D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95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打压</a:t>
            </a:r>
            <a:endParaRPr lang="en-US" altLang="zh-CN" sz="39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95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algn="ctr"/>
            <a:r>
              <a:rPr lang="zh-CN" altLang="en-US" sz="395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936875" y="3667760"/>
            <a:ext cx="9027795" cy="2837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①铺货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级商圈对标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THH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全力铺货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级商圈优先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MA/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/TOP251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2000" b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 8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b="1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&gt;60    AI</a:t>
            </a:r>
            <a:r>
              <a:rPr lang="zh-CN" altLang="en-US" sz="2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4sku&gt;95%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②陈列：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组以上布建陈列专区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，排面≥2个/SKU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货架插卡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使用；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BX TOP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门店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+TT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五包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大位陈列 ；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④派样杯：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 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推广派样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+TT 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铺货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捆赠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资源集中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区域；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⑤造册管理：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OT+TT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TOP-500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门店集中攻坚；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276" y="615484"/>
            <a:ext cx="1406681" cy="719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862334"/>
              </p:ext>
            </p:extLst>
          </p:nvPr>
        </p:nvGraphicFramePr>
        <p:xfrm>
          <a:off x="3326912" y="2370569"/>
          <a:ext cx="7997582" cy="1143000"/>
        </p:xfrm>
        <a:graphic>
          <a:graphicData uri="http://schemas.openxmlformats.org/drawingml/2006/table">
            <a:tbl>
              <a:tblPr/>
              <a:tblGrid>
                <a:gridCol w="1561880">
                  <a:extLst>
                    <a:ext uri="{9D8B030D-6E8A-4147-A177-3AD203B41FA5}">
                      <a16:colId xmlns:a16="http://schemas.microsoft.com/office/drawing/2014/main" val="1074781517"/>
                    </a:ext>
                  </a:extLst>
                </a:gridCol>
                <a:gridCol w="1072617">
                  <a:extLst>
                    <a:ext uri="{9D8B030D-6E8A-4147-A177-3AD203B41FA5}">
                      <a16:colId xmlns:a16="http://schemas.microsoft.com/office/drawing/2014/main" val="1573622533"/>
                    </a:ext>
                  </a:extLst>
                </a:gridCol>
                <a:gridCol w="1072617">
                  <a:extLst>
                    <a:ext uri="{9D8B030D-6E8A-4147-A177-3AD203B41FA5}">
                      <a16:colId xmlns:a16="http://schemas.microsoft.com/office/drawing/2014/main" val="4262582029"/>
                    </a:ext>
                  </a:extLst>
                </a:gridCol>
                <a:gridCol w="1072617">
                  <a:extLst>
                    <a:ext uri="{9D8B030D-6E8A-4147-A177-3AD203B41FA5}">
                      <a16:colId xmlns:a16="http://schemas.microsoft.com/office/drawing/2014/main" val="899840525"/>
                    </a:ext>
                  </a:extLst>
                </a:gridCol>
                <a:gridCol w="1072617">
                  <a:extLst>
                    <a:ext uri="{9D8B030D-6E8A-4147-A177-3AD203B41FA5}">
                      <a16:colId xmlns:a16="http://schemas.microsoft.com/office/drawing/2014/main" val="1775670784"/>
                    </a:ext>
                  </a:extLst>
                </a:gridCol>
                <a:gridCol w="1072617">
                  <a:extLst>
                    <a:ext uri="{9D8B030D-6E8A-4147-A177-3AD203B41FA5}">
                      <a16:colId xmlns:a16="http://schemas.microsoft.com/office/drawing/2014/main" val="3276894804"/>
                    </a:ext>
                  </a:extLst>
                </a:gridCol>
                <a:gridCol w="1072617">
                  <a:extLst>
                    <a:ext uri="{9D8B030D-6E8A-4147-A177-3AD203B41FA5}">
                      <a16:colId xmlns:a16="http://schemas.microsoft.com/office/drawing/2014/main" val="8393145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管理目标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哈尔滨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黑西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47904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56125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54919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29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90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wNTM5NzYwMDRjMzkwZTVkZjY2ODkwMGIxNGU0OT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</TotalTime>
  <Words>5176</Words>
  <Application>Microsoft Office PowerPoint</Application>
  <PresentationFormat>宽屏</PresentationFormat>
  <Paragraphs>2522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黑体</vt:lpstr>
      <vt:lpstr>微软雅黑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【好汤面】本竞品渠道别加权铺货</vt:lpstr>
      <vt:lpstr>PowerPoint 演示文稿</vt:lpstr>
      <vt:lpstr>【好汤面】7月达成落差客户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桢</dc:creator>
  <cp:lastModifiedBy>1L1B 于军</cp:lastModifiedBy>
  <cp:revision>200</cp:revision>
  <dcterms:created xsi:type="dcterms:W3CDTF">2022-02-09T09:13:00Z</dcterms:created>
  <dcterms:modified xsi:type="dcterms:W3CDTF">2024-08-08T07:45:38Z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B5342893030F44D3B800B2717942BB72_13</vt:lpwstr>
  </property>
  <property fmtid="{D5CDD505-2E9C-101B-9397-08002B2CF9AE}" pid="3" name="KSOProductBuildVer">
    <vt:lpwstr>2052-12.1.0.16120</vt:lpwstr>
  </property>
</Properties>
</file>